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61" r:id="rId5"/>
    <p:sldId id="262" r:id="rId6"/>
    <p:sldId id="275" r:id="rId7"/>
    <p:sldId id="259" r:id="rId8"/>
    <p:sldId id="260" r:id="rId9"/>
    <p:sldId id="272" r:id="rId10"/>
    <p:sldId id="273" r:id="rId11"/>
    <p:sldId id="263" r:id="rId12"/>
    <p:sldId id="264" r:id="rId13"/>
    <p:sldId id="265" r:id="rId14"/>
    <p:sldId id="266" r:id="rId15"/>
    <p:sldId id="267" r:id="rId16"/>
    <p:sldId id="274" r:id="rId17"/>
    <p:sldId id="269" r:id="rId18"/>
    <p:sldId id="270" r:id="rId19"/>
    <p:sldId id="276"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353ABA-542A-42E5-8539-40ABD558791A}" type="datetimeFigureOut">
              <a:rPr lang="en-US" smtClean="0"/>
              <a:t>8/2/2015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1A3934-57AB-4876-AA98-350AECC5B71C}" type="slidenum">
              <a:rPr lang="en-US" smtClean="0"/>
              <a:t>‹#›</a:t>
            </a:fld>
            <a:endParaRPr lang="en-US"/>
          </a:p>
        </p:txBody>
      </p:sp>
    </p:spTree>
    <p:extLst>
      <p:ext uri="{BB962C8B-B14F-4D97-AF65-F5344CB8AC3E}">
        <p14:creationId xmlns:p14="http://schemas.microsoft.com/office/powerpoint/2010/main" val="40102549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DC1AE-BF70-46B2-841D-D28D86479D59}" type="datetimeFigureOut">
              <a:rPr lang="en-US" smtClean="0"/>
              <a:t>8/2/2015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DC1AE-BF70-46B2-841D-D28D86479D59}" type="datetimeFigureOut">
              <a:rPr lang="en-US" smtClean="0"/>
              <a:t>8/2/2015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DC1AE-BF70-46B2-841D-D28D86479D59}" type="datetimeFigureOut">
              <a:rPr lang="en-US" smtClean="0"/>
              <a:t>8/2/2015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DC1AE-BF70-46B2-841D-D28D86479D59}" type="datetimeFigureOut">
              <a:rPr lang="en-US" smtClean="0"/>
              <a:t>8/2/2015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DC1AE-BF70-46B2-841D-D28D86479D59}" type="datetimeFigureOut">
              <a:rPr lang="en-US" smtClean="0"/>
              <a:t>8/2/2015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DC1AE-BF70-46B2-841D-D28D86479D59}" type="datetimeFigureOut">
              <a:rPr lang="en-US" smtClean="0"/>
              <a:t>8/2/2015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DC1AE-BF70-46B2-841D-D28D86479D59}" type="datetimeFigureOut">
              <a:rPr lang="en-US" smtClean="0"/>
              <a:t>8/2/2015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DC1AE-BF70-46B2-841D-D28D86479D59}" type="datetimeFigureOut">
              <a:rPr lang="en-US" smtClean="0"/>
              <a:t>8/2/2015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DC1AE-BF70-46B2-841D-D28D86479D59}" type="datetimeFigureOut">
              <a:rPr lang="en-US" smtClean="0"/>
              <a:t>8/2/2015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DC1AE-BF70-46B2-841D-D28D86479D59}" type="datetimeFigureOut">
              <a:rPr lang="en-US" smtClean="0"/>
              <a:t>8/2/2015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DC1AE-BF70-46B2-841D-D28D86479D59}" type="datetimeFigureOut">
              <a:rPr lang="en-US" smtClean="0"/>
              <a:t>8/2/2015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C83D9-90DF-4218-9124-0CE14B3EBA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DC1AE-BF70-46B2-841D-D28D86479D59}" type="datetimeFigureOut">
              <a:rPr lang="en-US" smtClean="0"/>
              <a:t>8/2/2015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BC83D9-90DF-4218-9124-0CE14B3EBA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wmf"/><Relationship Id="rId1" Type="http://schemas.openxmlformats.org/officeDocument/2006/relationships/slideLayout" Target="../slideLayouts/slideLayout2.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_rels/slide1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20.gif"/><Relationship Id="rId1" Type="http://schemas.openxmlformats.org/officeDocument/2006/relationships/slideLayout" Target="../slideLayouts/slideLayout2.xml"/><Relationship Id="rId4" Type="http://schemas.openxmlformats.org/officeDocument/2006/relationships/image" Target="../media/image30.gif"/></Relationships>
</file>

<file path=ppt/slides/_rels/slide15.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b="1" u="sng" dirty="0" smtClean="0"/>
              <a:t>Elements of Design</a:t>
            </a:r>
            <a:endParaRPr lang="en-US" b="1" u="sng" dirty="0"/>
          </a:p>
        </p:txBody>
      </p:sp>
      <p:sp>
        <p:nvSpPr>
          <p:cNvPr id="3" name="Subtitle 2"/>
          <p:cNvSpPr>
            <a:spLocks noGrp="1"/>
          </p:cNvSpPr>
          <p:nvPr>
            <p:ph type="subTitle" idx="1"/>
          </p:nvPr>
        </p:nvSpPr>
        <p:spPr>
          <a:xfrm>
            <a:off x="1371600" y="5105400"/>
            <a:ext cx="6400800" cy="1219200"/>
          </a:xfrm>
        </p:spPr>
        <p:txBody>
          <a:bodyPr/>
          <a:lstStyle/>
          <a:p>
            <a:r>
              <a:rPr lang="en-US" dirty="0" smtClean="0">
                <a:solidFill>
                  <a:schemeClr val="tx1"/>
                </a:solidFill>
              </a:rPr>
              <a:t>Color, Line, Shape, Texture, and Space</a:t>
            </a:r>
            <a:endParaRPr lang="en-US" dirty="0">
              <a:solidFill>
                <a:schemeClr val="tx1"/>
              </a:solidFill>
            </a:endParaRPr>
          </a:p>
        </p:txBody>
      </p:sp>
      <p:pic>
        <p:nvPicPr>
          <p:cNvPr id="1029" name="Picture 5" descr="C:\Documents and Settings\sanderson4\Local Settings\Temporary Internet Files\Content.IE5\C3QWE1XX\MC900357367[1].wmf"/>
          <p:cNvPicPr>
            <a:picLocks noChangeAspect="1" noChangeArrowheads="1"/>
          </p:cNvPicPr>
          <p:nvPr/>
        </p:nvPicPr>
        <p:blipFill>
          <a:blip r:embed="rId2" cstate="print"/>
          <a:srcRect/>
          <a:stretch>
            <a:fillRect/>
          </a:stretch>
        </p:blipFill>
        <p:spPr bwMode="auto">
          <a:xfrm>
            <a:off x="3124200" y="2286000"/>
            <a:ext cx="2679954" cy="230672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Shape of Clothing</a:t>
            </a:r>
            <a:endParaRPr lang="en-US" b="1" u="sng" dirty="0"/>
          </a:p>
        </p:txBody>
      </p:sp>
      <p:sp>
        <p:nvSpPr>
          <p:cNvPr id="3" name="Content Placeholder 2"/>
          <p:cNvSpPr>
            <a:spLocks noGrp="1"/>
          </p:cNvSpPr>
          <p:nvPr>
            <p:ph idx="1"/>
          </p:nvPr>
        </p:nvSpPr>
        <p:spPr/>
        <p:txBody>
          <a:bodyPr/>
          <a:lstStyle/>
          <a:p>
            <a:pPr>
              <a:buNone/>
            </a:pPr>
            <a:r>
              <a:rPr lang="en-US" dirty="0"/>
              <a:t>Shape, or the silhouette, is the overall form or outline of a garment. Shape can be a three dimensional form. There are 3 basic shapes in fashion. Straight or tubular shape; bustle shaped, which is where the back is full; and bell shaped, which is like a bouffant.</a:t>
            </a:r>
          </a:p>
        </p:txBody>
      </p:sp>
      <p:pic>
        <p:nvPicPr>
          <p:cNvPr id="12290" name="Picture 2" descr="C:\Documents and Settings\sanderson4\Local Settings\Temporary Internet Files\Content.IE5\5ANNGB05\MC900445314[1].wmf"/>
          <p:cNvPicPr>
            <a:picLocks noChangeAspect="1" noChangeArrowheads="1"/>
          </p:cNvPicPr>
          <p:nvPr/>
        </p:nvPicPr>
        <p:blipFill>
          <a:blip r:embed="rId2" cstate="print"/>
          <a:srcRect/>
          <a:stretch>
            <a:fillRect/>
          </a:stretch>
        </p:blipFill>
        <p:spPr bwMode="auto">
          <a:xfrm>
            <a:off x="2209800" y="4953000"/>
            <a:ext cx="838200" cy="1556656"/>
          </a:xfrm>
          <a:prstGeom prst="rect">
            <a:avLst/>
          </a:prstGeom>
          <a:noFill/>
        </p:spPr>
      </p:pic>
      <p:pic>
        <p:nvPicPr>
          <p:cNvPr id="12291" name="Picture 3" descr="C:\Documents and Settings\sanderson4\Local Settings\Temporary Internet Files\Content.IE5\1TL6EBJ8\MC900387146[1].jpg"/>
          <p:cNvPicPr>
            <a:picLocks noChangeAspect="1" noChangeArrowheads="1"/>
          </p:cNvPicPr>
          <p:nvPr/>
        </p:nvPicPr>
        <p:blipFill>
          <a:blip r:embed="rId3" cstate="print"/>
          <a:srcRect/>
          <a:stretch>
            <a:fillRect/>
          </a:stretch>
        </p:blipFill>
        <p:spPr bwMode="auto">
          <a:xfrm>
            <a:off x="3878072" y="4724400"/>
            <a:ext cx="1151128" cy="1676400"/>
          </a:xfrm>
          <a:prstGeom prst="rect">
            <a:avLst/>
          </a:prstGeom>
          <a:noFill/>
        </p:spPr>
      </p:pic>
      <p:pic>
        <p:nvPicPr>
          <p:cNvPr id="12292" name="Picture 4" descr="C:\Documents and Settings\sanderson4\Local Settings\Temporary Internet Files\Content.IE5\JJCUZFXH\MC900358793[1].wmf"/>
          <p:cNvPicPr>
            <a:picLocks noChangeAspect="1" noChangeArrowheads="1"/>
          </p:cNvPicPr>
          <p:nvPr/>
        </p:nvPicPr>
        <p:blipFill>
          <a:blip r:embed="rId4" cstate="print"/>
          <a:srcRect/>
          <a:stretch>
            <a:fillRect/>
          </a:stretch>
        </p:blipFill>
        <p:spPr bwMode="auto">
          <a:xfrm>
            <a:off x="5855818" y="4648200"/>
            <a:ext cx="1002182" cy="1842516"/>
          </a:xfrm>
          <a:prstGeom prst="rect">
            <a:avLst/>
          </a:prstGeom>
          <a:noFill/>
        </p:spPr>
      </p:pic>
      <p:pic>
        <p:nvPicPr>
          <p:cNvPr id="12293" name="Picture 5" descr="C:\Documents and Settings\sanderson4\Local Settings\Temporary Internet Files\Content.IE5\C3QWE1XX\MC900358809[1].wmf"/>
          <p:cNvPicPr>
            <a:picLocks noChangeAspect="1" noChangeArrowheads="1"/>
          </p:cNvPicPr>
          <p:nvPr/>
        </p:nvPicPr>
        <p:blipFill>
          <a:blip r:embed="rId5" cstate="print"/>
          <a:srcRect/>
          <a:stretch>
            <a:fillRect/>
          </a:stretch>
        </p:blipFill>
        <p:spPr bwMode="auto">
          <a:xfrm>
            <a:off x="7772400" y="4572000"/>
            <a:ext cx="580644" cy="1858975"/>
          </a:xfrm>
          <a:prstGeom prst="rect">
            <a:avLst/>
          </a:prstGeom>
          <a:noFill/>
        </p:spPr>
      </p:pic>
      <p:pic>
        <p:nvPicPr>
          <p:cNvPr id="12294" name="Picture 6" descr="C:\Documents and Settings\sanderson4\Local Settings\Temporary Internet Files\Content.IE5\5ANNGB05\MC900358791[1].wmf"/>
          <p:cNvPicPr>
            <a:picLocks noChangeAspect="1" noChangeArrowheads="1"/>
          </p:cNvPicPr>
          <p:nvPr/>
        </p:nvPicPr>
        <p:blipFill>
          <a:blip r:embed="rId6" cstate="print"/>
          <a:srcRect/>
          <a:stretch>
            <a:fillRect/>
          </a:stretch>
        </p:blipFill>
        <p:spPr bwMode="auto">
          <a:xfrm>
            <a:off x="381000" y="4648200"/>
            <a:ext cx="1014070" cy="18891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868362"/>
          </a:xfrm>
        </p:spPr>
        <p:txBody>
          <a:bodyPr>
            <a:normAutofit fontScale="90000"/>
          </a:bodyPr>
          <a:lstStyle/>
          <a:p>
            <a:r>
              <a:rPr lang="en-US" sz="5300" b="1" dirty="0" smtClean="0"/>
              <a:t>Color</a:t>
            </a:r>
            <a:r>
              <a:rPr lang="en-US" b="1" dirty="0" smtClean="0"/>
              <a:t/>
            </a:r>
            <a:br>
              <a:rPr lang="en-US" b="1" dirty="0" smtClean="0"/>
            </a:br>
            <a:endParaRPr lang="en-US" dirty="0"/>
          </a:p>
        </p:txBody>
      </p:sp>
      <p:sp>
        <p:nvSpPr>
          <p:cNvPr id="5" name="Content Placeholder 4"/>
          <p:cNvSpPr>
            <a:spLocks noGrp="1"/>
          </p:cNvSpPr>
          <p:nvPr>
            <p:ph idx="1"/>
          </p:nvPr>
        </p:nvSpPr>
        <p:spPr>
          <a:xfrm>
            <a:off x="457200" y="1371600"/>
            <a:ext cx="8229600" cy="2357568"/>
          </a:xfrm>
          <a:prstGeom prst="rect">
            <a:avLst/>
          </a:prstGeom>
        </p:spPr>
        <p:txBody>
          <a:bodyPr wrap="square">
            <a:spAutoFit/>
          </a:bodyPr>
          <a:lstStyle/>
          <a:p>
            <a:pPr>
              <a:buNone/>
            </a:pPr>
            <a:r>
              <a:rPr lang="en-US" dirty="0" smtClean="0"/>
              <a:t>Color is:</a:t>
            </a:r>
          </a:p>
          <a:p>
            <a:r>
              <a:rPr lang="en-US" dirty="0" smtClean="0"/>
              <a:t>A property of light</a:t>
            </a:r>
          </a:p>
          <a:p>
            <a:r>
              <a:rPr lang="en-US" dirty="0" smtClean="0"/>
              <a:t>Visible when light is emitted or reflected</a:t>
            </a:r>
          </a:p>
          <a:p>
            <a:r>
              <a:rPr lang="en-US" dirty="0" smtClean="0"/>
              <a:t>Determined by the wavelength of light</a:t>
            </a:r>
            <a:endParaRPr lang="en-US" dirty="0"/>
          </a:p>
        </p:txBody>
      </p:sp>
      <p:pic>
        <p:nvPicPr>
          <p:cNvPr id="6" name="Picture 5" descr="color-wheel.gif"/>
          <p:cNvPicPr>
            <a:picLocks noChangeAspect="1"/>
          </p:cNvPicPr>
          <p:nvPr/>
        </p:nvPicPr>
        <p:blipFill>
          <a:blip r:embed="rId2" cstate="print"/>
          <a:stretch>
            <a:fillRect/>
          </a:stretch>
        </p:blipFill>
        <p:spPr>
          <a:xfrm>
            <a:off x="3505200" y="3886200"/>
            <a:ext cx="2317630" cy="1981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buNone/>
            </a:pPr>
            <a:r>
              <a:rPr lang="en-US" dirty="0" smtClean="0"/>
              <a:t>The three properties of color are hue, value and saturation.</a:t>
            </a:r>
          </a:p>
          <a:p>
            <a:pPr>
              <a:buNone/>
            </a:pPr>
            <a:endParaRPr lang="en-US" dirty="0" smtClean="0"/>
          </a:p>
          <a:p>
            <a:r>
              <a:rPr lang="en-US" u="sng" dirty="0" smtClean="0"/>
              <a:t>Hue</a:t>
            </a:r>
            <a:r>
              <a:rPr lang="en-US" dirty="0" smtClean="0"/>
              <a:t> refers to the pure state of a color; it is the name we give a color, such as red or blue.</a:t>
            </a:r>
          </a:p>
          <a:p>
            <a:pPr>
              <a:buNone/>
            </a:pPr>
            <a:endParaRPr lang="en-US" dirty="0" smtClean="0"/>
          </a:p>
          <a:p>
            <a:endParaRPr lang="en-US" u="sng" dirty="0" smtClean="0"/>
          </a:p>
          <a:p>
            <a:r>
              <a:rPr lang="en-US" u="sng" dirty="0" smtClean="0"/>
              <a:t>Value</a:t>
            </a:r>
            <a:r>
              <a:rPr lang="en-US" dirty="0" smtClean="0"/>
              <a:t> refers to the lightness or darkness of a color. </a:t>
            </a:r>
          </a:p>
          <a:p>
            <a:pPr>
              <a:buNone/>
            </a:pPr>
            <a:endParaRPr lang="en-US" dirty="0"/>
          </a:p>
          <a:p>
            <a:pPr>
              <a:buNone/>
            </a:pPr>
            <a:r>
              <a:rPr lang="en-US" dirty="0" smtClean="0"/>
              <a:t>	Adding white to a hue creates a lighter value (a tint); for example, adding white to red creates pink. Adding black to a hue creates a darker value (a shade); adding black to red creates maroon.</a:t>
            </a:r>
            <a:endParaRPr lang="en-US" dirty="0"/>
          </a:p>
          <a:p>
            <a:pPr>
              <a:buNone/>
            </a:pPr>
            <a:endParaRPr lang="en-US" dirty="0" smtClean="0"/>
          </a:p>
          <a:p>
            <a:endParaRPr lang="en-US" dirty="0"/>
          </a:p>
        </p:txBody>
      </p:sp>
      <p:pic>
        <p:nvPicPr>
          <p:cNvPr id="4" name="Picture 3" descr="color-hue.gif"/>
          <p:cNvPicPr>
            <a:picLocks noChangeAspect="1"/>
          </p:cNvPicPr>
          <p:nvPr/>
        </p:nvPicPr>
        <p:blipFill>
          <a:blip r:embed="rId2" cstate="print"/>
          <a:stretch>
            <a:fillRect/>
          </a:stretch>
        </p:blipFill>
        <p:spPr>
          <a:xfrm>
            <a:off x="3276600" y="2667000"/>
            <a:ext cx="1981200" cy="365760"/>
          </a:xfrm>
          <a:prstGeom prst="rect">
            <a:avLst/>
          </a:prstGeom>
        </p:spPr>
      </p:pic>
      <p:pic>
        <p:nvPicPr>
          <p:cNvPr id="5" name="Picture 4" descr="color-value.gif"/>
          <p:cNvPicPr>
            <a:picLocks noChangeAspect="1"/>
          </p:cNvPicPr>
          <p:nvPr/>
        </p:nvPicPr>
        <p:blipFill>
          <a:blip r:embed="rId3" cstate="print"/>
          <a:stretch>
            <a:fillRect/>
          </a:stretch>
        </p:blipFill>
        <p:spPr>
          <a:xfrm>
            <a:off x="3200400" y="5867400"/>
            <a:ext cx="2286000" cy="42203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20000"/>
          </a:bodyPr>
          <a:lstStyle/>
          <a:p>
            <a:pPr algn="ctr">
              <a:buNone/>
            </a:pPr>
            <a:r>
              <a:rPr lang="en-US" b="1" dirty="0" smtClean="0"/>
              <a:t>The temperature of a color refers to how warm or cool a color feels to us. </a:t>
            </a:r>
          </a:p>
          <a:p>
            <a:r>
              <a:rPr lang="en-US" dirty="0" smtClean="0"/>
              <a:t>The </a:t>
            </a:r>
            <a:r>
              <a:rPr lang="en-US" u="sng" dirty="0" smtClean="0"/>
              <a:t>warm colors </a:t>
            </a:r>
            <a:r>
              <a:rPr lang="en-US" dirty="0" smtClean="0"/>
              <a:t>red, orange and yellow remind us of fire and sunlight; they create a sense of warmth in an image. </a:t>
            </a:r>
          </a:p>
          <a:p>
            <a:pPr>
              <a:buNone/>
            </a:pPr>
            <a:endParaRPr lang="en-US" dirty="0" smtClean="0"/>
          </a:p>
          <a:p>
            <a:pPr>
              <a:buNone/>
            </a:pPr>
            <a:endParaRPr lang="en-US" dirty="0" smtClean="0"/>
          </a:p>
          <a:p>
            <a:pPr>
              <a:buNone/>
            </a:pPr>
            <a:endParaRPr lang="en-US" dirty="0" smtClean="0"/>
          </a:p>
          <a:p>
            <a:r>
              <a:rPr lang="en-US" dirty="0" smtClean="0"/>
              <a:t>The </a:t>
            </a:r>
            <a:r>
              <a:rPr lang="en-US" u="sng" dirty="0" smtClean="0"/>
              <a:t>cool colors </a:t>
            </a:r>
            <a:r>
              <a:rPr lang="en-US" dirty="0" smtClean="0"/>
              <a:t>blue, purple and green make us think of water and plants; they create a feeling of coolness in image.</a:t>
            </a:r>
          </a:p>
          <a:p>
            <a:endParaRPr lang="en-US" dirty="0"/>
          </a:p>
          <a:p>
            <a:pPr>
              <a:buNone/>
            </a:pPr>
            <a:r>
              <a:rPr lang="en-US" dirty="0" smtClean="0"/>
              <a:t> </a:t>
            </a:r>
          </a:p>
          <a:p>
            <a:r>
              <a:rPr lang="en-US" dirty="0" smtClean="0"/>
              <a:t>Warm colors tend to feel brighter and more energetic, while cool colors seem calmer and more relaxed.</a:t>
            </a:r>
          </a:p>
          <a:p>
            <a:endParaRPr lang="en-US" dirty="0"/>
          </a:p>
        </p:txBody>
      </p:sp>
      <p:pic>
        <p:nvPicPr>
          <p:cNvPr id="5122" name="Picture 2" descr="C:\Documents and Settings\sanderson4\Local Settings\Temporary Internet Files\Content.IE5\C3QWE1XX\MC900432690[1].png"/>
          <p:cNvPicPr>
            <a:picLocks noChangeAspect="1" noChangeArrowheads="1"/>
          </p:cNvPicPr>
          <p:nvPr/>
        </p:nvPicPr>
        <p:blipFill>
          <a:blip r:embed="rId2" cstate="print"/>
          <a:srcRect/>
          <a:stretch>
            <a:fillRect/>
          </a:stretch>
        </p:blipFill>
        <p:spPr bwMode="auto">
          <a:xfrm>
            <a:off x="2667000" y="2362200"/>
            <a:ext cx="838200" cy="838200"/>
          </a:xfrm>
          <a:prstGeom prst="rect">
            <a:avLst/>
          </a:prstGeom>
          <a:noFill/>
        </p:spPr>
      </p:pic>
      <p:pic>
        <p:nvPicPr>
          <p:cNvPr id="5124" name="Picture 4" descr="C:\Documents and Settings\sanderson4\Local Settings\Temporary Internet Files\Content.IE5\5ANNGB05\MC900432607[1].png"/>
          <p:cNvPicPr>
            <a:picLocks noChangeAspect="1" noChangeArrowheads="1"/>
          </p:cNvPicPr>
          <p:nvPr/>
        </p:nvPicPr>
        <p:blipFill>
          <a:blip r:embed="rId3" cstate="print"/>
          <a:srcRect/>
          <a:stretch>
            <a:fillRect/>
          </a:stretch>
        </p:blipFill>
        <p:spPr bwMode="auto">
          <a:xfrm>
            <a:off x="4953000" y="2438400"/>
            <a:ext cx="838200" cy="838200"/>
          </a:xfrm>
          <a:prstGeom prst="rect">
            <a:avLst/>
          </a:prstGeom>
          <a:noFill/>
        </p:spPr>
      </p:pic>
      <p:pic>
        <p:nvPicPr>
          <p:cNvPr id="5125" name="Picture 5" descr="C:\Documents and Settings\sanderson4\Local Settings\Temporary Internet Files\Content.IE5\1TL6EBJ8\MC900442040[1].png"/>
          <p:cNvPicPr>
            <a:picLocks noChangeAspect="1" noChangeArrowheads="1"/>
          </p:cNvPicPr>
          <p:nvPr/>
        </p:nvPicPr>
        <p:blipFill>
          <a:blip r:embed="rId4" cstate="print"/>
          <a:srcRect/>
          <a:stretch>
            <a:fillRect/>
          </a:stretch>
        </p:blipFill>
        <p:spPr bwMode="auto">
          <a:xfrm>
            <a:off x="3962401" y="2362200"/>
            <a:ext cx="558800" cy="838200"/>
          </a:xfrm>
          <a:prstGeom prst="rect">
            <a:avLst/>
          </a:prstGeom>
          <a:noFill/>
        </p:spPr>
      </p:pic>
      <p:pic>
        <p:nvPicPr>
          <p:cNvPr id="5126" name="Picture 6" descr="C:\Documents and Settings\sanderson4\Local Settings\Temporary Internet Files\Content.IE5\C3QWE1XX\MC900432692[1].png"/>
          <p:cNvPicPr>
            <a:picLocks noChangeAspect="1" noChangeArrowheads="1"/>
          </p:cNvPicPr>
          <p:nvPr/>
        </p:nvPicPr>
        <p:blipFill>
          <a:blip r:embed="rId5" cstate="print"/>
          <a:srcRect/>
          <a:stretch>
            <a:fillRect/>
          </a:stretch>
        </p:blipFill>
        <p:spPr bwMode="auto">
          <a:xfrm>
            <a:off x="2667000" y="4343400"/>
            <a:ext cx="838200" cy="838200"/>
          </a:xfrm>
          <a:prstGeom prst="rect">
            <a:avLst/>
          </a:prstGeom>
          <a:noFill/>
        </p:spPr>
      </p:pic>
      <p:pic>
        <p:nvPicPr>
          <p:cNvPr id="5129" name="Picture 9" descr="C:\Documents and Settings\sanderson4\Local Settings\Temporary Internet Files\Content.IE5\1TL6EBJ8\MC900442041[1].png"/>
          <p:cNvPicPr>
            <a:picLocks noChangeAspect="1" noChangeArrowheads="1"/>
          </p:cNvPicPr>
          <p:nvPr/>
        </p:nvPicPr>
        <p:blipFill>
          <a:blip r:embed="rId6" cstate="print"/>
          <a:srcRect/>
          <a:stretch>
            <a:fillRect/>
          </a:stretch>
        </p:blipFill>
        <p:spPr bwMode="auto">
          <a:xfrm>
            <a:off x="3962400" y="4343400"/>
            <a:ext cx="609600" cy="913323"/>
          </a:xfrm>
          <a:prstGeom prst="rect">
            <a:avLst/>
          </a:prstGeom>
          <a:noFill/>
        </p:spPr>
      </p:pic>
      <p:pic>
        <p:nvPicPr>
          <p:cNvPr id="5130" name="Picture 10" descr="C:\Documents and Settings\sanderson4\Local Settings\Temporary Internet Files\Content.IE5\1TL6EBJ8\MC900442045[1].png"/>
          <p:cNvPicPr>
            <a:picLocks noChangeAspect="1" noChangeArrowheads="1"/>
          </p:cNvPicPr>
          <p:nvPr/>
        </p:nvPicPr>
        <p:blipFill>
          <a:blip r:embed="rId7" cstate="print"/>
          <a:srcRect/>
          <a:stretch>
            <a:fillRect/>
          </a:stretch>
        </p:blipFill>
        <p:spPr bwMode="auto">
          <a:xfrm>
            <a:off x="5181600" y="4343400"/>
            <a:ext cx="685800" cy="10287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lgn="ctr">
              <a:buNone/>
            </a:pPr>
            <a:r>
              <a:rPr lang="en-US" sz="7300" b="1" dirty="0" smtClean="0"/>
              <a:t>Color Schemes</a:t>
            </a:r>
          </a:p>
          <a:p>
            <a:pPr>
              <a:buNone/>
            </a:pPr>
            <a:r>
              <a:rPr lang="en-US" dirty="0" smtClean="0"/>
              <a:t>Color schemes are groups of colors that work well together. </a:t>
            </a:r>
          </a:p>
          <a:p>
            <a:pPr>
              <a:buNone/>
            </a:pPr>
            <a:r>
              <a:rPr lang="en-US" dirty="0" smtClean="0"/>
              <a:t>The color wheel, which is a visual representation of the subtractive primary, secondary and tertiary colors, forms the basis for color schemes.</a:t>
            </a:r>
          </a:p>
          <a:p>
            <a:r>
              <a:rPr lang="en-US" dirty="0" smtClean="0"/>
              <a:t>A </a:t>
            </a:r>
            <a:r>
              <a:rPr lang="en-US" u="sng" dirty="0" smtClean="0"/>
              <a:t>monochromatic color scheme </a:t>
            </a:r>
            <a:r>
              <a:rPr lang="en-US" dirty="0" smtClean="0"/>
              <a:t>involves variations in value of a single hue. Monochromatic schemes are very well-unified, but lack variety.</a:t>
            </a:r>
          </a:p>
          <a:p>
            <a:r>
              <a:rPr lang="en-US" dirty="0" smtClean="0"/>
              <a:t>An </a:t>
            </a:r>
            <a:r>
              <a:rPr lang="en-US" u="sng" dirty="0" smtClean="0"/>
              <a:t>analogous color scheme</a:t>
            </a:r>
            <a:r>
              <a:rPr lang="en-US" dirty="0" smtClean="0"/>
              <a:t> uses adjacent colors on the color wheel, as well as their tints and shades. Analogous color schemes are well-unified, but have more variety than monochromatic scheme.</a:t>
            </a:r>
          </a:p>
          <a:p>
            <a:endParaRPr lang="en-US" dirty="0"/>
          </a:p>
        </p:txBody>
      </p:sp>
      <p:pic>
        <p:nvPicPr>
          <p:cNvPr id="4" name="Picture 3" descr="color-wheel.gif"/>
          <p:cNvPicPr>
            <a:picLocks noChangeAspect="1"/>
          </p:cNvPicPr>
          <p:nvPr/>
        </p:nvPicPr>
        <p:blipFill>
          <a:blip r:embed="rId2" cstate="print"/>
          <a:stretch>
            <a:fillRect/>
          </a:stretch>
        </p:blipFill>
        <p:spPr>
          <a:xfrm>
            <a:off x="7719204" y="381000"/>
            <a:ext cx="891396" cy="762000"/>
          </a:xfrm>
          <a:prstGeom prst="rect">
            <a:avLst/>
          </a:prstGeom>
        </p:spPr>
      </p:pic>
      <p:pic>
        <p:nvPicPr>
          <p:cNvPr id="5" name="Picture 4" descr="color-monochromatic.gif"/>
          <p:cNvPicPr>
            <a:picLocks noChangeAspect="1"/>
          </p:cNvPicPr>
          <p:nvPr/>
        </p:nvPicPr>
        <p:blipFill>
          <a:blip r:embed="rId3" cstate="print"/>
          <a:stretch>
            <a:fillRect/>
          </a:stretch>
        </p:blipFill>
        <p:spPr>
          <a:xfrm>
            <a:off x="5943600" y="4114800"/>
            <a:ext cx="1960563" cy="361950"/>
          </a:xfrm>
          <a:prstGeom prst="rect">
            <a:avLst/>
          </a:prstGeom>
        </p:spPr>
      </p:pic>
      <p:pic>
        <p:nvPicPr>
          <p:cNvPr id="6" name="Picture 5" descr="color-wheel-analogous.gif"/>
          <p:cNvPicPr>
            <a:picLocks noChangeAspect="1"/>
          </p:cNvPicPr>
          <p:nvPr/>
        </p:nvPicPr>
        <p:blipFill>
          <a:blip r:embed="rId4" cstate="print"/>
          <a:stretch>
            <a:fillRect/>
          </a:stretch>
        </p:blipFill>
        <p:spPr>
          <a:xfrm>
            <a:off x="7162800" y="5791200"/>
            <a:ext cx="838200" cy="716526"/>
          </a:xfrm>
          <a:prstGeom prst="rect">
            <a:avLst/>
          </a:prstGeom>
        </p:spPr>
      </p:pic>
      <p:pic>
        <p:nvPicPr>
          <p:cNvPr id="7" name="Picture 6" descr="color-wheel.gif"/>
          <p:cNvPicPr>
            <a:picLocks noChangeAspect="1"/>
          </p:cNvPicPr>
          <p:nvPr/>
        </p:nvPicPr>
        <p:blipFill>
          <a:blip r:embed="rId2" cstate="print"/>
          <a:stretch>
            <a:fillRect/>
          </a:stretch>
        </p:blipFill>
        <p:spPr>
          <a:xfrm>
            <a:off x="685800" y="381000"/>
            <a:ext cx="891396" cy="762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A </a:t>
            </a:r>
            <a:r>
              <a:rPr lang="en-US" u="sng" dirty="0" smtClean="0"/>
              <a:t>complementary color scheme</a:t>
            </a:r>
            <a:r>
              <a:rPr lang="en-US" dirty="0" smtClean="0"/>
              <a:t> uses colors that are opposite each other on the color wheel (known as complements). When complements are mixed together (mixing yellow and purple paint, for example), they </a:t>
            </a:r>
            <a:r>
              <a:rPr lang="en-US" dirty="0" err="1" smtClean="0"/>
              <a:t>desaturate</a:t>
            </a:r>
            <a:r>
              <a:rPr lang="en-US" dirty="0" smtClean="0"/>
              <a:t> or neutralize each other, but when they are placed next to each other they intensify and energize each other.</a:t>
            </a:r>
          </a:p>
          <a:p>
            <a:pPr>
              <a:buNone/>
            </a:pPr>
            <a:endParaRPr lang="en-US" dirty="0"/>
          </a:p>
        </p:txBody>
      </p:sp>
      <p:pic>
        <p:nvPicPr>
          <p:cNvPr id="4" name="Picture 3" descr="color-wheel-complementary.gif"/>
          <p:cNvPicPr>
            <a:picLocks noChangeAspect="1"/>
          </p:cNvPicPr>
          <p:nvPr/>
        </p:nvPicPr>
        <p:blipFill>
          <a:blip r:embed="rId2" cstate="print"/>
          <a:stretch>
            <a:fillRect/>
          </a:stretch>
        </p:blipFill>
        <p:spPr>
          <a:xfrm>
            <a:off x="4038600" y="4876800"/>
            <a:ext cx="1143000" cy="97708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Color of Clothing</a:t>
            </a:r>
            <a:endParaRPr lang="en-US" b="1" u="sng" dirty="0"/>
          </a:p>
        </p:txBody>
      </p:sp>
      <p:sp>
        <p:nvSpPr>
          <p:cNvPr id="3" name="Content Placeholder 2"/>
          <p:cNvSpPr>
            <a:spLocks noGrp="1"/>
          </p:cNvSpPr>
          <p:nvPr>
            <p:ph idx="1"/>
          </p:nvPr>
        </p:nvSpPr>
        <p:spPr/>
        <p:txBody>
          <a:bodyPr>
            <a:normAutofit lnSpcReduction="10000"/>
          </a:bodyPr>
          <a:lstStyle/>
          <a:p>
            <a:pPr>
              <a:buNone/>
            </a:pPr>
            <a:r>
              <a:rPr lang="en-US" b="1" dirty="0"/>
              <a:t>Color </a:t>
            </a:r>
            <a:r>
              <a:rPr lang="en-US" dirty="0"/>
              <a:t>may be the most important element of design. Costumers buy garments and accessories based on color. There are 3 dimensions of color. </a:t>
            </a:r>
            <a:r>
              <a:rPr lang="en-US" b="1" dirty="0"/>
              <a:t>Intensity</a:t>
            </a:r>
            <a:r>
              <a:rPr lang="en-US" dirty="0"/>
              <a:t> of the color, meaning how bright or dull the color is. The </a:t>
            </a:r>
            <a:r>
              <a:rPr lang="en-US" b="1" dirty="0"/>
              <a:t>value</a:t>
            </a:r>
            <a:r>
              <a:rPr lang="en-US" dirty="0"/>
              <a:t> of the color means the lightness or darkness of the color.  Last is </a:t>
            </a:r>
            <a:r>
              <a:rPr lang="en-US" b="1" dirty="0"/>
              <a:t>hue</a:t>
            </a:r>
            <a:r>
              <a:rPr lang="en-US" dirty="0"/>
              <a:t> </a:t>
            </a:r>
            <a:endParaRPr lang="en-US" dirty="0" smtClean="0"/>
          </a:p>
          <a:p>
            <a:pPr>
              <a:buNone/>
            </a:pPr>
            <a:r>
              <a:rPr lang="en-US" dirty="0" smtClean="0"/>
              <a:t>	which </a:t>
            </a:r>
            <a:r>
              <a:rPr lang="en-US" dirty="0"/>
              <a:t>means the quality of the </a:t>
            </a:r>
            <a:r>
              <a:rPr lang="en-US" dirty="0" smtClean="0"/>
              <a:t>shade</a:t>
            </a:r>
          </a:p>
          <a:p>
            <a:pPr>
              <a:buNone/>
            </a:pPr>
            <a:r>
              <a:rPr lang="en-US" dirty="0" smtClean="0"/>
              <a:t>	or </a:t>
            </a:r>
            <a:r>
              <a:rPr lang="en-US" dirty="0"/>
              <a:t>tone of the color.</a:t>
            </a:r>
          </a:p>
        </p:txBody>
      </p:sp>
      <p:pic>
        <p:nvPicPr>
          <p:cNvPr id="10243" name="Picture 3" descr="C:\Documents and Settings\sanderson4\Local Settings\Temporary Internet Files\Content.IE5\JJCUZFXH\MC900445328[1].wmf"/>
          <p:cNvPicPr>
            <a:picLocks noChangeAspect="1" noChangeArrowheads="1"/>
          </p:cNvPicPr>
          <p:nvPr/>
        </p:nvPicPr>
        <p:blipFill>
          <a:blip r:embed="rId2" cstate="print"/>
          <a:srcRect/>
          <a:stretch>
            <a:fillRect/>
          </a:stretch>
        </p:blipFill>
        <p:spPr bwMode="auto">
          <a:xfrm>
            <a:off x="7384390" y="4724400"/>
            <a:ext cx="997610" cy="1767535"/>
          </a:xfrm>
          <a:prstGeom prst="rect">
            <a:avLst/>
          </a:prstGeom>
          <a:noFill/>
        </p:spPr>
      </p:pic>
      <p:pic>
        <p:nvPicPr>
          <p:cNvPr id="10244" name="Picture 4" descr="C:\Documents and Settings\sanderson4\Local Settings\Temporary Internet Files\Content.IE5\C3QWE1XX\MC900435185[1].wmf"/>
          <p:cNvPicPr>
            <a:picLocks noChangeAspect="1" noChangeArrowheads="1"/>
          </p:cNvPicPr>
          <p:nvPr/>
        </p:nvPicPr>
        <p:blipFill>
          <a:blip r:embed="rId3" cstate="print"/>
          <a:srcRect/>
          <a:stretch>
            <a:fillRect/>
          </a:stretch>
        </p:blipFill>
        <p:spPr bwMode="auto">
          <a:xfrm>
            <a:off x="4724400" y="5334000"/>
            <a:ext cx="1114211" cy="1295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5300" b="1" dirty="0" smtClean="0"/>
              <a:t>Texture</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Texture is:</a:t>
            </a:r>
          </a:p>
          <a:p>
            <a:r>
              <a:rPr lang="en-US" dirty="0" smtClean="0"/>
              <a:t>The quality of a surface</a:t>
            </a:r>
          </a:p>
          <a:p>
            <a:r>
              <a:rPr lang="en-US" dirty="0" smtClean="0"/>
              <a:t>Roughness or smoothness</a:t>
            </a:r>
          </a:p>
          <a:p>
            <a:r>
              <a:rPr lang="en-US" dirty="0" smtClean="0"/>
              <a:t>The sensation of a tactile surface</a:t>
            </a:r>
          </a:p>
          <a:p>
            <a:endParaRPr lang="en-US" dirty="0"/>
          </a:p>
        </p:txBody>
      </p:sp>
      <p:pic>
        <p:nvPicPr>
          <p:cNvPr id="7170" name="Picture 2" descr="C:\Documents and Settings\sanderson4\Local Settings\Temporary Internet Files\Content.IE5\1TL6EBJ8\MC910215942[1].jpg"/>
          <p:cNvPicPr>
            <a:picLocks noChangeAspect="1" noChangeArrowheads="1"/>
          </p:cNvPicPr>
          <p:nvPr/>
        </p:nvPicPr>
        <p:blipFill>
          <a:blip r:embed="rId2" cstate="print"/>
          <a:srcRect/>
          <a:stretch>
            <a:fillRect/>
          </a:stretch>
        </p:blipFill>
        <p:spPr bwMode="auto">
          <a:xfrm>
            <a:off x="5334000" y="4495800"/>
            <a:ext cx="1828800" cy="1828800"/>
          </a:xfrm>
          <a:prstGeom prst="rect">
            <a:avLst/>
          </a:prstGeom>
          <a:noFill/>
        </p:spPr>
      </p:pic>
      <p:pic>
        <p:nvPicPr>
          <p:cNvPr id="7171" name="Picture 3" descr="C:\Documents and Settings\sanderson4\Local Settings\Temporary Internet Files\Content.IE5\5ANNGB05\MC900030347[1].wmf"/>
          <p:cNvPicPr>
            <a:picLocks noChangeAspect="1" noChangeArrowheads="1"/>
          </p:cNvPicPr>
          <p:nvPr/>
        </p:nvPicPr>
        <p:blipFill>
          <a:blip r:embed="rId3" cstate="print"/>
          <a:srcRect/>
          <a:stretch>
            <a:fillRect/>
          </a:stretch>
        </p:blipFill>
        <p:spPr bwMode="auto">
          <a:xfrm>
            <a:off x="1295400" y="4572000"/>
            <a:ext cx="2055813" cy="171926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u="sng" dirty="0" smtClean="0"/>
              <a:t>Actual</a:t>
            </a:r>
            <a:r>
              <a:rPr lang="en-US" dirty="0" smtClean="0"/>
              <a:t>, or tactile, texture is texture we can actually feel by touching a surface. In visual design, actual texture is in the feel of the canvas or the surface of the paper. Actual texture can be created by the thickness of the paint or through collage.</a:t>
            </a:r>
          </a:p>
          <a:p>
            <a:r>
              <a:rPr lang="en-US" u="sng" dirty="0" smtClean="0"/>
              <a:t>Visual</a:t>
            </a:r>
            <a:r>
              <a:rPr lang="en-US" dirty="0" smtClean="0"/>
              <a:t>, or simulated, texture can’t actually be felt by touch. It is texture we see rather than feel, but we perceive it tactilely.</a:t>
            </a:r>
          </a:p>
          <a:p>
            <a:pPr lvl="1"/>
            <a:r>
              <a:rPr lang="en-US" dirty="0" smtClean="0"/>
              <a:t>Visual textures can be created by copying the value patterns of actual textures;  the darks and lights are used to suggest the three-dimensional roughness of a surface. Visual texture can also be created by repeating marks or shapes. Letters and words (text) on a page create a visual texture and changing the size and spacing of the text changes the look and feel of the texture.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Texture in Clothing</a:t>
            </a:r>
            <a:endParaRPr lang="en-US" b="1" u="sng" dirty="0"/>
          </a:p>
        </p:txBody>
      </p:sp>
      <p:sp>
        <p:nvSpPr>
          <p:cNvPr id="3" name="Content Placeholder 2"/>
          <p:cNvSpPr>
            <a:spLocks noGrp="1"/>
          </p:cNvSpPr>
          <p:nvPr>
            <p:ph idx="1"/>
          </p:nvPr>
        </p:nvSpPr>
        <p:spPr/>
        <p:txBody>
          <a:bodyPr/>
          <a:lstStyle/>
          <a:p>
            <a:pPr>
              <a:buNone/>
            </a:pPr>
            <a:r>
              <a:rPr lang="en-US" dirty="0" smtClean="0"/>
              <a:t>Texture </a:t>
            </a:r>
            <a:r>
              <a:rPr lang="en-US" dirty="0"/>
              <a:t>is how the surface feels and looks.  It is also the method of fabric construction like yarns, and fibers determine the texture.  Is the texture smooth, dull, rough, fine, delicate, shaggy, or flat? Texture affects the appearance of the shape of the garment.</a:t>
            </a:r>
            <a:endParaRPr lang="en-US" dirty="0" smtClean="0"/>
          </a:p>
          <a:p>
            <a:endParaRPr lang="en-US" dirty="0"/>
          </a:p>
        </p:txBody>
      </p:sp>
      <p:pic>
        <p:nvPicPr>
          <p:cNvPr id="11266" name="Picture 2" descr="C:\Documents and Settings\sanderson4\Local Settings\Temporary Internet Files\Content.IE5\C3QWE1XX\MC900383324[1].wmf"/>
          <p:cNvPicPr>
            <a:picLocks noChangeAspect="1" noChangeArrowheads="1"/>
          </p:cNvPicPr>
          <p:nvPr/>
        </p:nvPicPr>
        <p:blipFill>
          <a:blip r:embed="rId2" cstate="print"/>
          <a:srcRect/>
          <a:stretch>
            <a:fillRect/>
          </a:stretch>
        </p:blipFill>
        <p:spPr bwMode="auto">
          <a:xfrm>
            <a:off x="1600200" y="4876800"/>
            <a:ext cx="1787652" cy="1391717"/>
          </a:xfrm>
          <a:prstGeom prst="rect">
            <a:avLst/>
          </a:prstGeom>
          <a:noFill/>
        </p:spPr>
      </p:pic>
      <p:pic>
        <p:nvPicPr>
          <p:cNvPr id="11268" name="Picture 4" descr="C:\Documents and Settings\sanderson4\Local Settings\Temporary Internet Files\Content.IE5\1TL6EBJ8\MC900358825[1].wmf"/>
          <p:cNvPicPr>
            <a:picLocks noChangeAspect="1" noChangeArrowheads="1"/>
          </p:cNvPicPr>
          <p:nvPr/>
        </p:nvPicPr>
        <p:blipFill>
          <a:blip r:embed="rId3" cstate="print"/>
          <a:srcRect/>
          <a:stretch>
            <a:fillRect/>
          </a:stretch>
        </p:blipFill>
        <p:spPr bwMode="auto">
          <a:xfrm>
            <a:off x="5856732" y="4780483"/>
            <a:ext cx="1229868" cy="184891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t>Elements</a:t>
            </a: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buNone/>
            </a:pPr>
            <a:r>
              <a:rPr lang="en-US" dirty="0" smtClean="0"/>
              <a:t>The elements of design are the pieces, the components, the building blocks of design.</a:t>
            </a:r>
          </a:p>
          <a:p>
            <a:pPr>
              <a:buNone/>
            </a:pPr>
            <a:endParaRPr lang="en-US" sz="1300" dirty="0" smtClean="0"/>
          </a:p>
          <a:p>
            <a:pPr>
              <a:buNone/>
            </a:pPr>
            <a:r>
              <a:rPr lang="en-US" dirty="0" smtClean="0"/>
              <a:t>Elements are like the ingredients in a recipe, the parts of a car or the notes in music. On their own, these elements may do little, but put together skillfully, they create a cake, a Corvette or an outfit.</a:t>
            </a:r>
          </a:p>
          <a:p>
            <a:pPr>
              <a:buNone/>
            </a:pPr>
            <a:endParaRPr lang="en-US" sz="1300" dirty="0" smtClean="0"/>
          </a:p>
          <a:p>
            <a:pPr>
              <a:buNone/>
            </a:pPr>
            <a:r>
              <a:rPr lang="en-US" dirty="0" smtClean="0"/>
              <a:t>The elements of design include line, shape, color and texture. Put together skillfully, they create effective visual communication.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buNone/>
            </a:pPr>
            <a:endParaRPr lang="en-US" sz="1300" dirty="0" smtClean="0"/>
          </a:p>
          <a:p>
            <a:pPr>
              <a:buNone/>
            </a:pPr>
            <a:r>
              <a:rPr lang="en-US" b="1" dirty="0" smtClean="0"/>
              <a:t>Negative Space </a:t>
            </a:r>
          </a:p>
          <a:p>
            <a:r>
              <a:rPr lang="en-US" dirty="0" smtClean="0"/>
              <a:t>empty spaces surrounding shapes and forms </a:t>
            </a:r>
          </a:p>
          <a:p>
            <a:pPr>
              <a:buNone/>
            </a:pPr>
            <a:endParaRPr lang="en-US" sz="1400" dirty="0" smtClean="0"/>
          </a:p>
          <a:p>
            <a:pPr>
              <a:buNone/>
            </a:pPr>
            <a:r>
              <a:rPr lang="en-US" b="1" dirty="0" smtClean="0"/>
              <a:t>Positive Space </a:t>
            </a:r>
          </a:p>
          <a:p>
            <a:r>
              <a:rPr lang="en-US" dirty="0" smtClean="0"/>
              <a:t>Space in an artwork that is positive; filled with something, such as lines, designs, color, or shapes. </a:t>
            </a:r>
          </a:p>
          <a:p>
            <a:pPr>
              <a:buNone/>
            </a:pPr>
            <a:endParaRPr lang="en-US" dirty="0"/>
          </a:p>
        </p:txBody>
      </p:sp>
      <p:pic>
        <p:nvPicPr>
          <p:cNvPr id="8199" name="Picture 7" descr="C:\Documents and Settings\sanderson4\Local Settings\Temporary Internet Files\Content.IE5\JJCUZFXH\MC900370104[1].wmf"/>
          <p:cNvPicPr>
            <a:picLocks noChangeAspect="1" noChangeArrowheads="1"/>
          </p:cNvPicPr>
          <p:nvPr/>
        </p:nvPicPr>
        <p:blipFill>
          <a:blip r:embed="rId2" cstate="print"/>
          <a:srcRect/>
          <a:stretch>
            <a:fillRect/>
          </a:stretch>
        </p:blipFill>
        <p:spPr bwMode="auto">
          <a:xfrm>
            <a:off x="3733800" y="4724400"/>
            <a:ext cx="1555394" cy="180411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t>Line</a:t>
            </a: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a:buNone/>
            </a:pPr>
            <a:r>
              <a:rPr lang="en-US" dirty="0" smtClean="0"/>
              <a:t>A line is:</a:t>
            </a:r>
          </a:p>
          <a:p>
            <a:r>
              <a:rPr lang="en-US" dirty="0" smtClean="0"/>
              <a:t>A mark that has length, but little width</a:t>
            </a:r>
          </a:p>
          <a:p>
            <a:r>
              <a:rPr lang="en-US" dirty="0" smtClean="0"/>
              <a:t>A large number of connected points</a:t>
            </a:r>
          </a:p>
          <a:p>
            <a:r>
              <a:rPr lang="en-US" dirty="0" smtClean="0"/>
              <a:t>A moving point</a:t>
            </a:r>
          </a:p>
          <a:p>
            <a:r>
              <a:rPr lang="en-US" dirty="0" smtClean="0"/>
              <a:t>A line can have different qualities – it can be curved or straight, thin or thick, loose or precise, delicate or bold, expressive or controlled. </a:t>
            </a:r>
          </a:p>
          <a:p>
            <a:pPr>
              <a:buNone/>
            </a:pPr>
            <a:r>
              <a:rPr lang="en-US" dirty="0"/>
              <a:t>	</a:t>
            </a:r>
          </a:p>
          <a:p>
            <a:pPr>
              <a:buNone/>
            </a:pPr>
            <a:r>
              <a:rPr lang="en-US" dirty="0" smtClean="0"/>
              <a:t>	These qualities create different feelings: a curved line feels </a:t>
            </a:r>
            <a:r>
              <a:rPr lang="en-US" b="1" dirty="0" smtClean="0"/>
              <a:t>natural and organic</a:t>
            </a:r>
            <a:r>
              <a:rPr lang="en-US" dirty="0" smtClean="0"/>
              <a:t>, while a straight line feels </a:t>
            </a:r>
            <a:r>
              <a:rPr lang="en-US" b="1" dirty="0" smtClean="0"/>
              <a:t>manmade and mechanical</a:t>
            </a:r>
            <a:r>
              <a:rPr lang="en-US" dirty="0" smtClean="0"/>
              <a:t>. A delicate line feels </a:t>
            </a:r>
            <a:r>
              <a:rPr lang="en-US" b="1" dirty="0" smtClean="0"/>
              <a:t>soft and feminine</a:t>
            </a:r>
            <a:r>
              <a:rPr lang="en-US" dirty="0" smtClean="0"/>
              <a:t>, while a bold line feels </a:t>
            </a:r>
            <a:r>
              <a:rPr lang="en-US" b="1" dirty="0" smtClean="0"/>
              <a:t>strong and masculine</a:t>
            </a:r>
            <a:r>
              <a:rPr lang="en-US" dirty="0" smtClean="0"/>
              <a:t>.</a:t>
            </a:r>
          </a:p>
          <a:p>
            <a:endParaRPr lang="en-US" dirty="0"/>
          </a:p>
        </p:txBody>
      </p:sp>
      <p:pic>
        <p:nvPicPr>
          <p:cNvPr id="6147" name="Picture 3" descr="C:\Documents and Settings\sanderson4\Local Settings\Temporary Internet Files\Content.IE5\JJCUZFXH\dglxasset[1].aspx"/>
          <p:cNvPicPr>
            <a:picLocks noChangeAspect="1" noChangeArrowheads="1"/>
          </p:cNvPicPr>
          <p:nvPr/>
        </p:nvPicPr>
        <p:blipFill>
          <a:blip r:embed="rId2" cstate="print"/>
          <a:srcRect/>
          <a:stretch>
            <a:fillRect/>
          </a:stretch>
        </p:blipFill>
        <p:spPr bwMode="auto">
          <a:xfrm>
            <a:off x="7620000" y="457200"/>
            <a:ext cx="1030529" cy="164409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10000"/>
          </a:bodyPr>
          <a:lstStyle/>
          <a:p>
            <a:r>
              <a:rPr lang="en-US" dirty="0" smtClean="0"/>
              <a:t>A </a:t>
            </a:r>
            <a:r>
              <a:rPr lang="en-US" u="sng" dirty="0" smtClean="0"/>
              <a:t>horizontal line </a:t>
            </a:r>
            <a:r>
              <a:rPr lang="en-US" dirty="0" smtClean="0"/>
              <a:t>reminds us of a calm horizon or a person lying down; it evokes feelings of quiet and rest. </a:t>
            </a:r>
          </a:p>
          <a:p>
            <a:pPr>
              <a:buNone/>
            </a:pPr>
            <a:endParaRPr lang="en-US" sz="1400" dirty="0" smtClean="0"/>
          </a:p>
          <a:p>
            <a:r>
              <a:rPr lang="en-US" dirty="0" smtClean="0"/>
              <a:t>A </a:t>
            </a:r>
            <a:r>
              <a:rPr lang="en-US" u="sng" dirty="0" smtClean="0"/>
              <a:t>vertical line </a:t>
            </a:r>
            <a:r>
              <a:rPr lang="en-US" dirty="0" smtClean="0"/>
              <a:t>makes us think of a skyscraper or a person standing straight and tall; it feels strong and aspiring. Since a vertical line contains potential for activity, it creates a more energetic feeling than a horizontal line. </a:t>
            </a:r>
          </a:p>
          <a:p>
            <a:pPr>
              <a:buNone/>
            </a:pPr>
            <a:endParaRPr lang="en-US" sz="1400" dirty="0" smtClean="0"/>
          </a:p>
          <a:p>
            <a:r>
              <a:rPr lang="en-US" dirty="0" smtClean="0"/>
              <a:t>A </a:t>
            </a:r>
            <a:r>
              <a:rPr lang="en-US" u="sng" dirty="0" smtClean="0"/>
              <a:t>diagonal line </a:t>
            </a:r>
            <a:r>
              <a:rPr lang="en-US" dirty="0" smtClean="0"/>
              <a:t>is like a bolt of lightning or a person leaning forward poised to run; it conveys energy and movement. Diagonal lines are the most dynamic type of line.</a:t>
            </a:r>
          </a:p>
          <a:p>
            <a:pPr>
              <a:buNone/>
            </a:pPr>
            <a:endParaRPr lang="en-US" sz="1400" dirty="0" smtClean="0"/>
          </a:p>
          <a:p>
            <a:r>
              <a:rPr lang="en-US" dirty="0" smtClean="0"/>
              <a:t>A </a:t>
            </a:r>
            <a:r>
              <a:rPr lang="en-US" u="sng" dirty="0" smtClean="0"/>
              <a:t>curved line </a:t>
            </a:r>
            <a:r>
              <a:rPr lang="en-US" dirty="0" smtClean="0"/>
              <a:t>is a line that twists and turns in different directions.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normAutofit fontScale="92500"/>
          </a:bodyPr>
          <a:lstStyle/>
          <a:p>
            <a:r>
              <a:rPr lang="en-US" dirty="0" smtClean="0"/>
              <a:t>Not all lines are actual lines; sometimes we perceive lines that are not really there. Implied lines are created by a series of points, such as a dotted line or a group of objects lined up in a row. </a:t>
            </a:r>
          </a:p>
          <a:p>
            <a:r>
              <a:rPr lang="en-US" dirty="0" smtClean="0"/>
              <a:t>Psychic lines are not real lines at all, but instead are lines we sense or feel; for example when a figure’s eyes are looking in a specific direction or when a line or shape is pointing at something.</a:t>
            </a:r>
          </a:p>
          <a:p>
            <a:endParaRPr lang="en-US" dirty="0"/>
          </a:p>
        </p:txBody>
      </p:sp>
      <p:pic>
        <p:nvPicPr>
          <p:cNvPr id="3074" name="Picture 2" descr="C:\Documents and Settings\sanderson4\Local Settings\Temporary Internet Files\Content.IE5\5ANNGB05\dglxasset[1].aspx"/>
          <p:cNvPicPr>
            <a:picLocks noChangeAspect="1" noChangeArrowheads="1"/>
          </p:cNvPicPr>
          <p:nvPr/>
        </p:nvPicPr>
        <p:blipFill>
          <a:blip r:embed="rId2" cstate="print"/>
          <a:srcRect/>
          <a:stretch>
            <a:fillRect/>
          </a:stretch>
        </p:blipFill>
        <p:spPr bwMode="auto">
          <a:xfrm>
            <a:off x="3581400" y="5257800"/>
            <a:ext cx="1820862" cy="1016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Lines in Clothing</a:t>
            </a:r>
            <a:endParaRPr lang="en-US" b="1" u="sng" dirty="0"/>
          </a:p>
        </p:txBody>
      </p:sp>
      <p:sp>
        <p:nvSpPr>
          <p:cNvPr id="3" name="Content Placeholder 2"/>
          <p:cNvSpPr>
            <a:spLocks noGrp="1"/>
          </p:cNvSpPr>
          <p:nvPr>
            <p:ph idx="1"/>
          </p:nvPr>
        </p:nvSpPr>
        <p:spPr/>
        <p:txBody>
          <a:bodyPr/>
          <a:lstStyle/>
          <a:p>
            <a:pPr>
              <a:buNone/>
            </a:pPr>
            <a:r>
              <a:rPr lang="en-US" b="1" dirty="0" smtClean="0"/>
              <a:t>Line</a:t>
            </a:r>
            <a:r>
              <a:rPr lang="en-US" dirty="0" smtClean="0"/>
              <a:t> </a:t>
            </a:r>
            <a:r>
              <a:rPr lang="en-US" dirty="0"/>
              <a:t>is a distinct elongated mark that directs the eye up and down or around an object. Construction details of a garment create lines like seams, darts, pleats, etc.</a:t>
            </a:r>
            <a:endParaRPr lang="en-US" dirty="0" smtClean="0"/>
          </a:p>
          <a:p>
            <a:pPr>
              <a:buNone/>
            </a:pPr>
            <a:endParaRPr lang="en-US" dirty="0"/>
          </a:p>
        </p:txBody>
      </p:sp>
      <p:pic>
        <p:nvPicPr>
          <p:cNvPr id="9218" name="Picture 2" descr="C:\Documents and Settings\sanderson4\Local Settings\Temporary Internet Files\Content.IE5\5ANNGB05\MC900445342[1].wmf"/>
          <p:cNvPicPr>
            <a:picLocks noChangeAspect="1" noChangeArrowheads="1"/>
          </p:cNvPicPr>
          <p:nvPr/>
        </p:nvPicPr>
        <p:blipFill>
          <a:blip r:embed="rId2" cstate="print"/>
          <a:srcRect/>
          <a:stretch>
            <a:fillRect/>
          </a:stretch>
        </p:blipFill>
        <p:spPr bwMode="auto">
          <a:xfrm>
            <a:off x="3581400" y="4267200"/>
            <a:ext cx="1441094" cy="1762963"/>
          </a:xfrm>
          <a:prstGeom prst="rect">
            <a:avLst/>
          </a:prstGeom>
          <a:noFill/>
        </p:spPr>
      </p:pic>
      <p:pic>
        <p:nvPicPr>
          <p:cNvPr id="9219" name="Picture 3" descr="C:\Documents and Settings\sanderson4\Local Settings\Temporary Internet Files\Content.IE5\5ANNGB05\MC900435187[1].wmf"/>
          <p:cNvPicPr>
            <a:picLocks noChangeAspect="1" noChangeArrowheads="1"/>
          </p:cNvPicPr>
          <p:nvPr/>
        </p:nvPicPr>
        <p:blipFill>
          <a:blip r:embed="rId3" cstate="print"/>
          <a:srcRect/>
          <a:stretch>
            <a:fillRect/>
          </a:stretch>
        </p:blipFill>
        <p:spPr bwMode="auto">
          <a:xfrm>
            <a:off x="6400800" y="4267200"/>
            <a:ext cx="1698625" cy="1974850"/>
          </a:xfrm>
          <a:prstGeom prst="rect">
            <a:avLst/>
          </a:prstGeom>
          <a:noFill/>
        </p:spPr>
      </p:pic>
      <p:pic>
        <p:nvPicPr>
          <p:cNvPr id="9220" name="Picture 4" descr="C:\Documents and Settings\sanderson4\Local Settings\Temporary Internet Files\Content.IE5\JJCUZFXH\MC900432391[1].wmf"/>
          <p:cNvPicPr>
            <a:picLocks noChangeAspect="1" noChangeArrowheads="1"/>
          </p:cNvPicPr>
          <p:nvPr/>
        </p:nvPicPr>
        <p:blipFill>
          <a:blip r:embed="rId4" cstate="print"/>
          <a:srcRect/>
          <a:stretch>
            <a:fillRect/>
          </a:stretch>
        </p:blipFill>
        <p:spPr bwMode="auto">
          <a:xfrm>
            <a:off x="990600" y="4267200"/>
            <a:ext cx="1276350" cy="18478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5300" b="1" dirty="0" smtClean="0"/>
              <a:t>Shape</a:t>
            </a:r>
            <a:r>
              <a:rPr lang="en-US" b="1" dirty="0" smtClean="0"/>
              <a:t/>
            </a:r>
            <a:br>
              <a:rPr lang="en-US" b="1" dirty="0" smtClean="0"/>
            </a:b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dirty="0" smtClean="0"/>
              <a:t>A shape is:</a:t>
            </a:r>
          </a:p>
          <a:p>
            <a:r>
              <a:rPr lang="en-US" dirty="0" smtClean="0"/>
              <a:t>An area defined by a boundary</a:t>
            </a:r>
          </a:p>
          <a:p>
            <a:r>
              <a:rPr lang="en-US" dirty="0" smtClean="0"/>
              <a:t>An area created by color, value or texture</a:t>
            </a:r>
          </a:p>
          <a:p>
            <a:r>
              <a:rPr lang="en-US" dirty="0" smtClean="0"/>
              <a:t>An area created by surrounding shapes</a:t>
            </a:r>
          </a:p>
          <a:p>
            <a:r>
              <a:rPr lang="en-US" dirty="0" smtClean="0"/>
              <a:t>A shape is a two-dimensional object; it has height and width but no depth. </a:t>
            </a:r>
          </a:p>
          <a:p>
            <a:r>
              <a:rPr lang="en-US" dirty="0" smtClean="0"/>
              <a:t>A mass or volume is a three-dimensional shape (or is perceived as such); it has height, width and at least the appearance of depth.</a:t>
            </a:r>
          </a:p>
          <a:p>
            <a:endParaRPr lang="en-US" dirty="0"/>
          </a:p>
        </p:txBody>
      </p:sp>
      <p:pic>
        <p:nvPicPr>
          <p:cNvPr id="4098" name="Picture 2" descr="C:\Documents and Settings\sanderson4\Local Settings\Temporary Internet Files\Content.IE5\C3QWE1XX\MC900441361[1].png"/>
          <p:cNvPicPr>
            <a:picLocks noChangeAspect="1" noChangeArrowheads="1"/>
          </p:cNvPicPr>
          <p:nvPr/>
        </p:nvPicPr>
        <p:blipFill>
          <a:blip r:embed="rId2" cstate="print"/>
          <a:srcRect/>
          <a:stretch>
            <a:fillRect/>
          </a:stretch>
        </p:blipFill>
        <p:spPr bwMode="auto">
          <a:xfrm>
            <a:off x="5943600" y="228600"/>
            <a:ext cx="762000" cy="762000"/>
          </a:xfrm>
          <a:prstGeom prst="rect">
            <a:avLst/>
          </a:prstGeom>
          <a:noFill/>
        </p:spPr>
      </p:pic>
      <p:pic>
        <p:nvPicPr>
          <p:cNvPr id="4099" name="Picture 3" descr="C:\Documents and Settings\sanderson4\Local Settings\Temporary Internet Files\Content.IE5\5ANNGB05\MC900434858[1].png"/>
          <p:cNvPicPr>
            <a:picLocks noChangeAspect="1" noChangeArrowheads="1"/>
          </p:cNvPicPr>
          <p:nvPr/>
        </p:nvPicPr>
        <p:blipFill>
          <a:blip r:embed="rId3" cstate="print"/>
          <a:srcRect/>
          <a:stretch>
            <a:fillRect/>
          </a:stretch>
        </p:blipFill>
        <p:spPr bwMode="auto">
          <a:xfrm>
            <a:off x="7543800" y="152400"/>
            <a:ext cx="838200" cy="838200"/>
          </a:xfrm>
          <a:prstGeom prst="rect">
            <a:avLst/>
          </a:prstGeom>
          <a:noFill/>
        </p:spPr>
      </p:pic>
      <p:pic>
        <p:nvPicPr>
          <p:cNvPr id="4102" name="Picture 6" descr="C:\Program Files\Microsoft Office\MEDIA\OFFICE12\Bullets\BD21433_.gif"/>
          <p:cNvPicPr>
            <a:picLocks noChangeAspect="1" noChangeArrowheads="1"/>
          </p:cNvPicPr>
          <p:nvPr/>
        </p:nvPicPr>
        <p:blipFill>
          <a:blip r:embed="rId4" cstate="print"/>
          <a:srcRect/>
          <a:stretch>
            <a:fillRect/>
          </a:stretch>
        </p:blipFill>
        <p:spPr bwMode="auto">
          <a:xfrm>
            <a:off x="2286000" y="152400"/>
            <a:ext cx="681038" cy="681038"/>
          </a:xfrm>
          <a:prstGeom prst="rect">
            <a:avLst/>
          </a:prstGeom>
          <a:noFill/>
        </p:spPr>
      </p:pic>
      <p:pic>
        <p:nvPicPr>
          <p:cNvPr id="4103" name="Picture 7" descr="C:\Documents and Settings\sanderson4\Local Settings\Temporary Internet Files\Content.IE5\JJCUZFXH\MC900403169[1].wmf"/>
          <p:cNvPicPr>
            <a:picLocks noChangeAspect="1" noChangeArrowheads="1"/>
          </p:cNvPicPr>
          <p:nvPr/>
        </p:nvPicPr>
        <p:blipFill>
          <a:blip r:embed="rId5" cstate="print"/>
          <a:srcRect/>
          <a:stretch>
            <a:fillRect/>
          </a:stretch>
        </p:blipFill>
        <p:spPr bwMode="auto">
          <a:xfrm>
            <a:off x="609600" y="152400"/>
            <a:ext cx="801021" cy="72557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fontScale="92500" lnSpcReduction="20000"/>
          </a:bodyPr>
          <a:lstStyle/>
          <a:p>
            <a:pPr>
              <a:buNone/>
            </a:pPr>
            <a:r>
              <a:rPr lang="en-US" dirty="0" smtClean="0"/>
              <a:t>        </a:t>
            </a:r>
            <a:r>
              <a:rPr lang="en-US" u="sng" dirty="0" smtClean="0"/>
              <a:t>Geometric shapes</a:t>
            </a:r>
            <a:r>
              <a:rPr lang="en-US" dirty="0" smtClean="0"/>
              <a:t>, such as circles, squares, triangles and rectangles, are based on mathematics and have straight edges and regular curves. Straight edges and angled lines create rectilinear shapes. Curves and rounded forms create curvilinear shapes.</a:t>
            </a:r>
          </a:p>
          <a:p>
            <a:pPr>
              <a:buNone/>
            </a:pPr>
            <a:endParaRPr lang="en-US" dirty="0" smtClean="0"/>
          </a:p>
          <a:p>
            <a:pPr>
              <a:buNone/>
            </a:pPr>
            <a:endParaRPr lang="en-US" dirty="0" smtClean="0"/>
          </a:p>
          <a:p>
            <a:pPr>
              <a:buNone/>
            </a:pPr>
            <a:r>
              <a:rPr lang="en-US" dirty="0" smtClean="0"/>
              <a:t>       </a:t>
            </a:r>
            <a:r>
              <a:rPr lang="en-US" u="sng" dirty="0" smtClean="0"/>
              <a:t>Natural</a:t>
            </a:r>
            <a:r>
              <a:rPr lang="en-US" dirty="0" smtClean="0"/>
              <a:t>, or organic, shapes are found in nature, for example rose flowers, tree branches or bamboo leaves.</a:t>
            </a:r>
          </a:p>
          <a:p>
            <a:pPr>
              <a:buNone/>
            </a:pPr>
            <a:endParaRPr lang="en-US" dirty="0" smtClean="0"/>
          </a:p>
          <a:p>
            <a:pPr>
              <a:buNone/>
            </a:pPr>
            <a:r>
              <a:rPr lang="en-US" dirty="0" smtClean="0"/>
              <a:t>       </a:t>
            </a:r>
            <a:endParaRPr lang="en-US" dirty="0"/>
          </a:p>
        </p:txBody>
      </p:sp>
      <p:pic>
        <p:nvPicPr>
          <p:cNvPr id="4" name="Picture 3" descr="shape-geometric.gif"/>
          <p:cNvPicPr>
            <a:picLocks noChangeAspect="1"/>
          </p:cNvPicPr>
          <p:nvPr/>
        </p:nvPicPr>
        <p:blipFill>
          <a:blip r:embed="rId2" cstate="print"/>
          <a:stretch>
            <a:fillRect/>
          </a:stretch>
        </p:blipFill>
        <p:spPr>
          <a:xfrm>
            <a:off x="457200" y="942975"/>
            <a:ext cx="590550" cy="504825"/>
          </a:xfrm>
          <a:prstGeom prst="rect">
            <a:avLst/>
          </a:prstGeom>
        </p:spPr>
      </p:pic>
      <p:pic>
        <p:nvPicPr>
          <p:cNvPr id="8" name="Picture 7" descr="shape-natural.gif"/>
          <p:cNvPicPr>
            <a:picLocks noChangeAspect="1"/>
          </p:cNvPicPr>
          <p:nvPr/>
        </p:nvPicPr>
        <p:blipFill>
          <a:blip r:embed="rId3" cstate="print"/>
          <a:stretch>
            <a:fillRect/>
          </a:stretch>
        </p:blipFill>
        <p:spPr>
          <a:xfrm>
            <a:off x="552450" y="4038600"/>
            <a:ext cx="590550" cy="5048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dirty="0" smtClean="0"/>
              <a:t>        </a:t>
            </a:r>
            <a:r>
              <a:rPr lang="en-US" u="sng" dirty="0" smtClean="0"/>
              <a:t>Abstract</a:t>
            </a:r>
            <a:r>
              <a:rPr lang="en-US" dirty="0" smtClean="0"/>
              <a:t>, or stylized, shapes are natural shapes that have been altered or simplified to reflect the essence, rather than the actual representation, of an object.</a:t>
            </a:r>
          </a:p>
          <a:p>
            <a:pPr>
              <a:buNone/>
            </a:pPr>
            <a:endParaRPr lang="en-US" dirty="0" smtClean="0"/>
          </a:p>
          <a:p>
            <a:pPr>
              <a:buNone/>
            </a:pPr>
            <a:endParaRPr lang="en-US" dirty="0" smtClean="0"/>
          </a:p>
          <a:p>
            <a:pPr>
              <a:buNone/>
            </a:pPr>
            <a:r>
              <a:rPr lang="en-US" dirty="0" smtClean="0"/>
              <a:t>       </a:t>
            </a:r>
            <a:r>
              <a:rPr lang="en-US" u="sng" dirty="0" smtClean="0"/>
              <a:t>Nonobjective</a:t>
            </a:r>
            <a:r>
              <a:rPr lang="en-US" dirty="0" smtClean="0"/>
              <a:t>, or nonrepresentational, shapes are not derived from any specific element or elements; they represent nothing other than the pure shapes we see.</a:t>
            </a:r>
          </a:p>
          <a:p>
            <a:endParaRPr lang="en-US" dirty="0"/>
          </a:p>
        </p:txBody>
      </p:sp>
      <p:pic>
        <p:nvPicPr>
          <p:cNvPr id="4" name="Picture 3" descr="shape-abstract.gif"/>
          <p:cNvPicPr>
            <a:picLocks noChangeAspect="1"/>
          </p:cNvPicPr>
          <p:nvPr/>
        </p:nvPicPr>
        <p:blipFill>
          <a:blip r:embed="rId2" cstate="print"/>
          <a:stretch>
            <a:fillRect/>
          </a:stretch>
        </p:blipFill>
        <p:spPr>
          <a:xfrm>
            <a:off x="609600" y="714375"/>
            <a:ext cx="590550" cy="504825"/>
          </a:xfrm>
          <a:prstGeom prst="rect">
            <a:avLst/>
          </a:prstGeom>
        </p:spPr>
      </p:pic>
      <p:pic>
        <p:nvPicPr>
          <p:cNvPr id="6" name="Picture 5" descr="shape-nonobjective.gif"/>
          <p:cNvPicPr>
            <a:picLocks noChangeAspect="1"/>
          </p:cNvPicPr>
          <p:nvPr/>
        </p:nvPicPr>
        <p:blipFill>
          <a:blip r:embed="rId3" cstate="print"/>
          <a:stretch>
            <a:fillRect/>
          </a:stretch>
        </p:blipFill>
        <p:spPr>
          <a:xfrm>
            <a:off x="533400" y="3838575"/>
            <a:ext cx="590550" cy="50482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1170</Words>
  <Application>Microsoft Office PowerPoint</Application>
  <PresentationFormat>On-screen Show (4:3)</PresentationFormat>
  <Paragraphs>95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Elements of Design</vt:lpstr>
      <vt:lpstr>Elements </vt:lpstr>
      <vt:lpstr>Line </vt:lpstr>
      <vt:lpstr>PowerPoint Presentation</vt:lpstr>
      <vt:lpstr>PowerPoint Presentation</vt:lpstr>
      <vt:lpstr>Lines in Clothing</vt:lpstr>
      <vt:lpstr>Shape </vt:lpstr>
      <vt:lpstr>PowerPoint Presentation</vt:lpstr>
      <vt:lpstr>PowerPoint Presentation</vt:lpstr>
      <vt:lpstr>Shape of Clothing</vt:lpstr>
      <vt:lpstr>Color </vt:lpstr>
      <vt:lpstr>PowerPoint Presentation</vt:lpstr>
      <vt:lpstr>PowerPoint Presentation</vt:lpstr>
      <vt:lpstr>PowerPoint Presentation</vt:lpstr>
      <vt:lpstr>PowerPoint Presentation</vt:lpstr>
      <vt:lpstr>Color of Clothing</vt:lpstr>
      <vt:lpstr>Texture </vt:lpstr>
      <vt:lpstr>PowerPoint Presentation</vt:lpstr>
      <vt:lpstr>Texture in Clothing</vt:lpstr>
      <vt:lpstr>Space</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Design</dc:title>
  <dc:creator>sanderson4</dc:creator>
  <cp:lastModifiedBy>Linda D. Brown</cp:lastModifiedBy>
  <cp:revision>17</cp:revision>
  <dcterms:created xsi:type="dcterms:W3CDTF">2014-02-18T15:15:53Z</dcterms:created>
  <dcterms:modified xsi:type="dcterms:W3CDTF">2015-08-03T03:07:03Z</dcterms:modified>
</cp:coreProperties>
</file>